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03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9" r:id="rId4"/>
    <p:sldId id="258" r:id="rId5"/>
    <p:sldId id="267" r:id="rId6"/>
    <p:sldId id="260" r:id="rId7"/>
    <p:sldId id="263" r:id="rId8"/>
    <p:sldId id="268" r:id="rId9"/>
    <p:sldId id="269" r:id="rId10"/>
    <p:sldId id="264" r:id="rId11"/>
    <p:sldId id="270" r:id="rId12"/>
    <p:sldId id="265" r:id="rId13"/>
    <p:sldId id="262" r:id="rId14"/>
    <p:sldId id="266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85987" autoAdjust="0"/>
  </p:normalViewPr>
  <p:slideViewPr>
    <p:cSldViewPr snapToGrid="0" snapToObjects="1">
      <p:cViewPr varScale="1">
        <p:scale>
          <a:sx n="84" d="100"/>
          <a:sy n="84" d="100"/>
        </p:scale>
        <p:origin x="-10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E81D7E-7ECF-4C94-8B62-CCBCD36B8308}" type="datetimeFigureOut">
              <a:rPr lang="en-US" smtClean="0"/>
              <a:pPr/>
              <a:t>6/26/12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465E0F-3302-4EAC-AE96-1E08C1B4E0C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65E410-54C3-1948-97BE-C59C5EC5FA53}" type="datetimeFigureOut">
              <a:rPr lang="en-US" smtClean="0"/>
              <a:pPr/>
              <a:t>6/26/12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E0D652-1966-5E4E-A343-0CF143A6F08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Changes in the</a:t>
            </a:r>
            <a:r>
              <a:rPr lang="en-US" baseline="0" dirty="0" smtClean="0"/>
              <a:t> DSM V</a:t>
            </a:r>
          </a:p>
          <a:p>
            <a:endParaRPr lang="en-US" baseline="0" dirty="0" smtClean="0"/>
          </a:p>
          <a:p>
            <a:r>
              <a:rPr lang="en-US" baseline="0" dirty="0" smtClean="0"/>
              <a:t>Name</a:t>
            </a:r>
          </a:p>
          <a:p>
            <a:r>
              <a:rPr lang="en-US" baseline="0" dirty="0" smtClean="0"/>
              <a:t>&amp;</a:t>
            </a:r>
          </a:p>
          <a:p>
            <a:r>
              <a:rPr lang="en-US" baseline="0" dirty="0" smtClean="0"/>
              <a:t>Criteria A and B are most likely to change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E0D652-1966-5E4E-A343-0CF143A6F08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E0D652-1966-5E4E-A343-0CF143A6F08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Patterns:</a:t>
            </a:r>
          </a:p>
          <a:p>
            <a:r>
              <a:rPr lang="en-US" dirty="0" smtClean="0"/>
              <a:t>	Jennifer</a:t>
            </a:r>
            <a:r>
              <a:rPr lang="en-US" baseline="0" dirty="0" smtClean="0"/>
              <a:t> was alone or could not be stopped such as in her car seat</a:t>
            </a:r>
          </a:p>
          <a:p>
            <a:endParaRPr lang="en-US" baseline="0" dirty="0" smtClean="0"/>
          </a:p>
          <a:p>
            <a:r>
              <a:rPr lang="en-US" baseline="0" dirty="0" smtClean="0"/>
              <a:t>Rewards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E0D652-1966-5E4E-A343-0CF143A6F085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E0D652-1966-5E4E-A343-0CF143A6F085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F147E-55AA-B046-B2E2-870FF4FAD21C}" type="datetimeFigureOut">
              <a:rPr lang="en-US" smtClean="0"/>
              <a:pPr/>
              <a:t>6/26/12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8A78B49-873F-264E-B29A-F74DBB2BF2E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ll dir="l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F147E-55AA-B046-B2E2-870FF4FAD21C}" type="datetimeFigureOut">
              <a:rPr lang="en-US" smtClean="0"/>
              <a:pPr/>
              <a:t>6/26/12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78B49-873F-264E-B29A-F74DBB2BF2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ll dir="l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8A78B49-873F-264E-B29A-F74DBB2BF2E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F147E-55AA-B046-B2E2-870FF4FAD21C}" type="datetimeFigureOut">
              <a:rPr lang="en-US" smtClean="0"/>
              <a:pPr/>
              <a:t>6/26/12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ll dir="l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F147E-55AA-B046-B2E2-870FF4FAD21C}" type="datetimeFigureOut">
              <a:rPr lang="en-US" smtClean="0"/>
              <a:pPr/>
              <a:t>6/26/12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78B49-873F-264E-B29A-F74DBB2BF2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l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F147E-55AA-B046-B2E2-870FF4FAD21C}" type="datetimeFigureOut">
              <a:rPr lang="en-US" smtClean="0"/>
              <a:pPr/>
              <a:t>6/26/12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8A78B49-873F-264E-B29A-F74DBB2BF2E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ll dir="l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F147E-55AA-B046-B2E2-870FF4FAD21C}" type="datetimeFigureOut">
              <a:rPr lang="en-US" smtClean="0"/>
              <a:pPr/>
              <a:t>6/26/12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8A78B49-873F-264E-B29A-F74DBB2BF2E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ll dir="l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FFF147E-55AA-B046-B2E2-870FF4FAD21C}" type="datetimeFigureOut">
              <a:rPr lang="en-US" smtClean="0"/>
              <a:pPr/>
              <a:t>6/26/12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78B49-873F-264E-B29A-F74DBB2BF2E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ll dir="l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F147E-55AA-B046-B2E2-870FF4FAD21C}" type="datetimeFigureOut">
              <a:rPr lang="en-US" smtClean="0"/>
              <a:pPr/>
              <a:t>6/26/12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8A78B49-873F-264E-B29A-F74DBB2BF2E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ll dir="l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F147E-55AA-B046-B2E2-870FF4FAD21C}" type="datetimeFigureOut">
              <a:rPr lang="en-US" smtClean="0"/>
              <a:pPr/>
              <a:t>6/26/12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8A78B49-873F-264E-B29A-F74DBB2BF2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l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F147E-55AA-B046-B2E2-870FF4FAD21C}" type="datetimeFigureOut">
              <a:rPr lang="en-US" smtClean="0"/>
              <a:pPr/>
              <a:t>6/26/12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8A78B49-873F-264E-B29A-F74DBB2BF2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l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8A78B49-873F-264E-B29A-F74DBB2BF2E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F147E-55AA-B046-B2E2-870FF4FAD21C}" type="datetimeFigureOut">
              <a:rPr lang="en-US" smtClean="0"/>
              <a:pPr/>
              <a:t>6/26/12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ll dir="l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8A78B49-873F-264E-B29A-F74DBB2BF2E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9FFF147E-55AA-B046-B2E2-870FF4FAD21C}" type="datetimeFigureOut">
              <a:rPr lang="en-US" smtClean="0"/>
              <a:pPr/>
              <a:t>6/26/12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pull dir="lu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9FFF147E-55AA-B046-B2E2-870FF4FAD21C}" type="datetimeFigureOut">
              <a:rPr lang="en-US" smtClean="0"/>
              <a:pPr/>
              <a:t>6/26/12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8A78B49-873F-264E-B29A-F74DBB2BF2E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</p:sldLayoutIdLst>
  <p:transition spd="med">
    <p:pull dir="lu"/>
  </p:transition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v/oO5qAuja5_8&amp;fs=1&amp;source=uds&amp;autoplay=1" TargetMode="External"/><Relationship Id="rId4" Type="http://schemas.openxmlformats.org/officeDocument/2006/relationships/hyperlink" Target="http://www.trich.org/" TargetMode="External"/><Relationship Id="rId5" Type="http://schemas.openxmlformats.org/officeDocument/2006/relationships/hyperlink" Target="Stoppulling.com" TargetMode="External"/><Relationship Id="rId6" Type="http://schemas.openxmlformats.org/officeDocument/2006/relationships/hyperlink" Target="Stoppicking.com" TargetMode="External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Barbara Bisch</a:t>
            </a:r>
          </a:p>
          <a:p>
            <a:r>
              <a:rPr lang="en-US" dirty="0" smtClean="0"/>
              <a:t>Holy Family University</a:t>
            </a:r>
          </a:p>
          <a:p>
            <a:endParaRPr 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Trichotillomania</a:t>
            </a:r>
            <a:endParaRPr lang="en-US" dirty="0"/>
          </a:p>
        </p:txBody>
      </p:sp>
      <p:pic>
        <p:nvPicPr>
          <p:cNvPr id="7" name="Picture 6" descr="Trichotillomani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3656662"/>
            <a:ext cx="3794760" cy="2496313"/>
          </a:xfrm>
          <a:prstGeom prst="rect">
            <a:avLst/>
          </a:prstGeom>
        </p:spPr>
      </p:pic>
    </p:spTree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Cognitive Behavioral Therapy</a:t>
            </a:r>
          </a:p>
          <a:p>
            <a:pPr lvl="1"/>
            <a:r>
              <a:rPr lang="en-US" dirty="0" smtClean="0"/>
              <a:t>Provides core techniques for treating this disorder (</a:t>
            </a:r>
            <a:r>
              <a:rPr lang="en-US" dirty="0" err="1" smtClean="0"/>
              <a:t>Tolin</a:t>
            </a:r>
            <a:r>
              <a:rPr lang="en-US" dirty="0" smtClean="0"/>
              <a:t> et al., 2007)</a:t>
            </a:r>
          </a:p>
          <a:p>
            <a:pPr lvl="1"/>
            <a:r>
              <a:rPr lang="en-US" dirty="0" smtClean="0"/>
              <a:t>Habit Reversal Training:</a:t>
            </a:r>
          </a:p>
          <a:p>
            <a:pPr lvl="2"/>
            <a:r>
              <a:rPr lang="en-US" dirty="0" smtClean="0"/>
              <a:t>Awareness Training</a:t>
            </a:r>
          </a:p>
          <a:p>
            <a:pPr lvl="2"/>
            <a:r>
              <a:rPr lang="en-US" dirty="0" smtClean="0"/>
              <a:t>Competing Response Training</a:t>
            </a:r>
          </a:p>
          <a:p>
            <a:pPr lvl="2"/>
            <a:r>
              <a:rPr lang="en-US" dirty="0" smtClean="0"/>
              <a:t>Social Support</a:t>
            </a:r>
          </a:p>
          <a:p>
            <a:pPr lvl="1"/>
            <a:r>
              <a:rPr lang="en-US" dirty="0" smtClean="0"/>
              <a:t>Other CBT techniques:	</a:t>
            </a:r>
          </a:p>
          <a:p>
            <a:pPr lvl="2"/>
            <a:r>
              <a:rPr lang="en-US" dirty="0" smtClean="0"/>
              <a:t>Assessment/Self-monitoring</a:t>
            </a:r>
          </a:p>
          <a:p>
            <a:pPr lvl="2"/>
            <a:r>
              <a:rPr lang="en-US" dirty="0" smtClean="0"/>
              <a:t>Behavioral Techniques</a:t>
            </a:r>
          </a:p>
          <a:p>
            <a:pPr lvl="2"/>
            <a:r>
              <a:rPr lang="en-US" dirty="0" smtClean="0"/>
              <a:t>Addressing the Environment, Feelings, Thoughts, and Behaviors</a:t>
            </a:r>
          </a:p>
        </p:txBody>
      </p:sp>
    </p:spTree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Effective Treatments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Acceptance and Commitment Therapy (ACT)</a:t>
            </a:r>
          </a:p>
          <a:p>
            <a:pPr lvl="1"/>
            <a:r>
              <a:rPr lang="en-US" dirty="0" smtClean="0"/>
              <a:t>One does not “have to” respond to an urge or emotion</a:t>
            </a:r>
          </a:p>
          <a:p>
            <a:r>
              <a:rPr lang="en-US" dirty="0" smtClean="0"/>
              <a:t>Dialectic Behavior Therapy (DBT)</a:t>
            </a:r>
          </a:p>
          <a:p>
            <a:pPr lvl="1"/>
            <a:r>
              <a:rPr lang="en-US" dirty="0" smtClean="0"/>
              <a:t>Focus on living in the moment through: mindfulness, interpersonal effectiveness, emotion regulation, and distress tolerance</a:t>
            </a:r>
          </a:p>
          <a:p>
            <a:pPr lvl="2"/>
            <a:r>
              <a:rPr lang="en-US" dirty="0" smtClean="0"/>
              <a:t>When paired with traditional CBT techniques treatment has been enhanced (</a:t>
            </a:r>
            <a:r>
              <a:rPr lang="en-US" dirty="0" err="1" smtClean="0"/>
              <a:t>Keuthen</a:t>
            </a:r>
            <a:r>
              <a:rPr lang="en-US" dirty="0" smtClean="0"/>
              <a:t> et al., 2010)</a:t>
            </a:r>
          </a:p>
          <a:p>
            <a:pPr lvl="2"/>
            <a:endParaRPr lang="en-US" dirty="0" smtClean="0"/>
          </a:p>
        </p:txBody>
      </p:sp>
    </p:spTree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Background Information:  Jennifer, age 29 months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Treatment Used: Behavioral </a:t>
            </a:r>
            <a:r>
              <a:rPr lang="en-US" dirty="0" err="1" smtClean="0"/>
              <a:t>Treamtent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Fascination with hair as infant</a:t>
            </a:r>
          </a:p>
          <a:p>
            <a:r>
              <a:rPr lang="en-US" dirty="0" smtClean="0"/>
              <a:t>Pulls out hair 100 times per day</a:t>
            </a:r>
          </a:p>
          <a:p>
            <a:r>
              <a:rPr lang="en-US" dirty="0" smtClean="0"/>
              <a:t>Ingests hair after</a:t>
            </a:r>
          </a:p>
          <a:p>
            <a:r>
              <a:rPr lang="en-US" dirty="0" smtClean="0"/>
              <a:t>Antecedents:</a:t>
            </a:r>
          </a:p>
          <a:p>
            <a:pPr lvl="1"/>
            <a:r>
              <a:rPr lang="en-US" dirty="0" smtClean="0"/>
              <a:t>Boredom, frustration, or being restrained</a:t>
            </a:r>
          </a:p>
          <a:p>
            <a:r>
              <a:rPr lang="en-US" dirty="0" smtClean="0"/>
              <a:t>Hides behaviors from parents</a:t>
            </a:r>
          </a:p>
          <a:p>
            <a:r>
              <a:rPr lang="en-US" dirty="0" smtClean="0"/>
              <a:t>Other than TTM no behavioral issues are present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14 daily behavioral sessions</a:t>
            </a:r>
          </a:p>
          <a:p>
            <a:r>
              <a:rPr lang="en-US" dirty="0" smtClean="0"/>
              <a:t>Identified patterns</a:t>
            </a:r>
          </a:p>
          <a:p>
            <a:r>
              <a:rPr lang="en-US" dirty="0" smtClean="0"/>
              <a:t>Rewards </a:t>
            </a:r>
          </a:p>
          <a:p>
            <a:r>
              <a:rPr lang="en-US" dirty="0" smtClean="0"/>
              <a:t>Responded after 3 days of treatment</a:t>
            </a:r>
          </a:p>
          <a:p>
            <a:r>
              <a:rPr lang="en-US" dirty="0" smtClean="0"/>
              <a:t>At conclusion of the treatment </a:t>
            </a:r>
          </a:p>
          <a:p>
            <a:pPr lvl="1"/>
            <a:r>
              <a:rPr lang="en-US" dirty="0" smtClean="0"/>
              <a:t>Reduction of hair pulling – 30 min/day or 1-10 hairs per day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Study: Jennifer, age 29 months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092612" y="6289787"/>
            <a:ext cx="5077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</a:t>
            </a:r>
            <a:r>
              <a:rPr lang="en-US" dirty="0" err="1" smtClean="0"/>
              <a:t>Rahman</a:t>
            </a:r>
            <a:r>
              <a:rPr lang="en-US" dirty="0" smtClean="0"/>
              <a:t>, </a:t>
            </a:r>
            <a:r>
              <a:rPr lang="en-US" dirty="0" err="1" smtClean="0"/>
              <a:t>Toufexis</a:t>
            </a:r>
            <a:r>
              <a:rPr lang="en-US" dirty="0" smtClean="0"/>
              <a:t>, Murphy, &amp; </a:t>
            </a:r>
            <a:r>
              <a:rPr lang="en-US" dirty="0" err="1" smtClean="0"/>
              <a:t>Storch</a:t>
            </a:r>
            <a:r>
              <a:rPr lang="en-US" dirty="0" smtClean="0"/>
              <a:t>, 2009)  </a:t>
            </a:r>
            <a:endParaRPr lang="en-US" dirty="0"/>
          </a:p>
        </p:txBody>
      </p:sp>
    </p:spTree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aseline="0" dirty="0" smtClean="0">
                <a:latin typeface="Times New Roman"/>
              </a:rPr>
              <a:t>Resources: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http://www.youtube.com/v/oO5qAuja5_8&amp;fs=1&amp;source=uds&amp;autoplay=1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>
                <a:hlinkClick r:id="rId4"/>
              </a:rPr>
              <a:t>http://www.trich.org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>
                <a:hlinkClick r:id="rId5" action="ppaction://hlinkfile"/>
              </a:rPr>
              <a:t>Stoppulling.com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>
                <a:hlinkClick r:id="rId6" action="ppaction://hlinkfile"/>
              </a:rPr>
              <a:t>Stoppicking.com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References: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dirty="0" smtClean="0"/>
              <a:t>American Psychiatric Association. (2000). Diagnostic and statistical manual of mental disorders  (Revised 4th ed.). Washington, 	DC: Author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Flessner</a:t>
            </a:r>
            <a:r>
              <a:rPr lang="en-US" dirty="0" smtClean="0"/>
              <a:t>, C., Woods, D., Franklin, M., </a:t>
            </a:r>
            <a:r>
              <a:rPr lang="en-US" dirty="0" err="1" smtClean="0"/>
              <a:t>Keuthen</a:t>
            </a:r>
            <a:r>
              <a:rPr lang="en-US" dirty="0" smtClean="0"/>
              <a:t>, N., &amp; </a:t>
            </a:r>
            <a:r>
              <a:rPr lang="en-US" dirty="0" err="1" smtClean="0"/>
              <a:t>Piacentini</a:t>
            </a:r>
            <a:r>
              <a:rPr lang="en-US" dirty="0" smtClean="0"/>
              <a:t>, J. (2009). Cross-sectional  study of women 	with 	</a:t>
            </a:r>
            <a:r>
              <a:rPr lang="en-US" dirty="0" err="1" smtClean="0"/>
              <a:t>trichotillomania</a:t>
            </a:r>
            <a:r>
              <a:rPr lang="en-US" dirty="0" smtClean="0"/>
              <a:t>: a preliminary examination of pulling styles, 	severity, phenomenology, 	and functional 	impact. </a:t>
            </a:r>
            <a:r>
              <a:rPr lang="en-US" i="1" dirty="0" smtClean="0"/>
              <a:t>Child Psychiatry And Human Development, 40</a:t>
            </a:r>
            <a:r>
              <a:rPr lang="en-US" dirty="0" smtClean="0"/>
              <a:t>, 153-167. </a:t>
            </a:r>
          </a:p>
          <a:p>
            <a:endParaRPr lang="en-US" dirty="0" smtClean="0"/>
          </a:p>
          <a:p>
            <a:r>
              <a:rPr lang="en-US" dirty="0" err="1" smtClean="0"/>
              <a:t>Keuthen</a:t>
            </a:r>
            <a:r>
              <a:rPr lang="en-US" dirty="0" smtClean="0"/>
              <a:t>, N., </a:t>
            </a:r>
            <a:r>
              <a:rPr lang="en-US" dirty="0" err="1" smtClean="0"/>
              <a:t>Rothbaum</a:t>
            </a:r>
            <a:r>
              <a:rPr lang="en-US" dirty="0" smtClean="0"/>
              <a:t>, B., Welch, S., Taylor, C., </a:t>
            </a:r>
            <a:r>
              <a:rPr lang="en-US" dirty="0" err="1" smtClean="0"/>
              <a:t>Falkenstein</a:t>
            </a:r>
            <a:r>
              <a:rPr lang="en-US" dirty="0" smtClean="0"/>
              <a:t>, M., </a:t>
            </a:r>
            <a:r>
              <a:rPr lang="en-US" dirty="0" err="1" smtClean="0"/>
              <a:t>Heekin</a:t>
            </a:r>
            <a:r>
              <a:rPr lang="en-US" dirty="0" smtClean="0"/>
              <a:t>, M., &amp; ... </a:t>
            </a:r>
            <a:r>
              <a:rPr lang="en-US" dirty="0" err="1" smtClean="0"/>
              <a:t>Jenike</a:t>
            </a:r>
            <a:r>
              <a:rPr lang="en-US" dirty="0" smtClean="0"/>
              <a:t>, M. 	(2010). Pilot trial of dialectical 	behavior therapy-enhanced habit reversal for </a:t>
            </a:r>
            <a:r>
              <a:rPr lang="en-US" dirty="0" err="1" smtClean="0"/>
              <a:t>trichotillomania</a:t>
            </a:r>
            <a:r>
              <a:rPr lang="en-US" dirty="0" smtClean="0"/>
              <a:t>. </a:t>
            </a:r>
            <a:r>
              <a:rPr lang="en-US" i="1" dirty="0" smtClean="0"/>
              <a:t>Depression and Anxiety</a:t>
            </a:r>
            <a:r>
              <a:rPr lang="en-US" dirty="0" smtClean="0"/>
              <a:t>, 27, 953-959. </a:t>
            </a:r>
          </a:p>
          <a:p>
            <a:endParaRPr lang="en-US" dirty="0" smtClean="0"/>
          </a:p>
          <a:p>
            <a:r>
              <a:rPr lang="en-US" dirty="0" err="1" smtClean="0"/>
              <a:t>Malhotra</a:t>
            </a:r>
            <a:r>
              <a:rPr lang="en-US" dirty="0" smtClean="0"/>
              <a:t>, S., Grover, S., </a:t>
            </a:r>
            <a:r>
              <a:rPr lang="en-US" dirty="0" err="1" smtClean="0"/>
              <a:t>Baweja</a:t>
            </a:r>
            <a:r>
              <a:rPr lang="en-US" dirty="0" smtClean="0"/>
              <a:t>, R., &amp; </a:t>
            </a:r>
            <a:r>
              <a:rPr lang="en-US" dirty="0" err="1" smtClean="0"/>
              <a:t>Bhateja</a:t>
            </a:r>
            <a:r>
              <a:rPr lang="en-US" dirty="0" smtClean="0"/>
              <a:t>, G. (2008). </a:t>
            </a:r>
            <a:r>
              <a:rPr lang="en-US" dirty="0" err="1" smtClean="0"/>
              <a:t>Trichotillomania</a:t>
            </a:r>
            <a:r>
              <a:rPr lang="en-US" dirty="0" smtClean="0"/>
              <a:t> in children. </a:t>
            </a:r>
            <a:r>
              <a:rPr lang="en-US" i="1" dirty="0" smtClean="0"/>
              <a:t>Indian  Pediatrics</a:t>
            </a:r>
            <a:r>
              <a:rPr lang="en-US" dirty="0" smtClean="0"/>
              <a:t>, </a:t>
            </a:r>
            <a:r>
              <a:rPr lang="en-US" i="1" dirty="0" smtClean="0"/>
              <a:t>45</a:t>
            </a:r>
            <a:r>
              <a:rPr lang="en-US" dirty="0" smtClean="0"/>
              <a:t>, 403-405.</a:t>
            </a:r>
          </a:p>
          <a:p>
            <a:endParaRPr lang="en-US" dirty="0" smtClean="0"/>
          </a:p>
          <a:p>
            <a:r>
              <a:rPr lang="en-US" dirty="0" err="1" smtClean="0"/>
              <a:t>Rahman</a:t>
            </a:r>
            <a:r>
              <a:rPr lang="en-US" dirty="0" smtClean="0"/>
              <a:t>, O., </a:t>
            </a:r>
            <a:r>
              <a:rPr lang="en-US" dirty="0" err="1" smtClean="0"/>
              <a:t>Toufexis</a:t>
            </a:r>
            <a:r>
              <a:rPr lang="en-US" dirty="0" smtClean="0"/>
              <a:t>, M., Murphy, T., &amp; </a:t>
            </a:r>
            <a:r>
              <a:rPr lang="en-US" dirty="0" err="1" smtClean="0"/>
              <a:t>Storch</a:t>
            </a:r>
            <a:r>
              <a:rPr lang="en-US" dirty="0" smtClean="0"/>
              <a:t>, E. (2009). Behavioral treatment of 	</a:t>
            </a:r>
            <a:r>
              <a:rPr lang="en-US" dirty="0" err="1" smtClean="0"/>
              <a:t>trichotillomania</a:t>
            </a:r>
            <a:r>
              <a:rPr lang="en-US" dirty="0" smtClean="0"/>
              <a:t> and </a:t>
            </a:r>
            <a:r>
              <a:rPr lang="en-US" dirty="0" err="1" smtClean="0"/>
              <a:t>trichophagia</a:t>
            </a:r>
            <a:r>
              <a:rPr lang="en-US" dirty="0" smtClean="0"/>
              <a:t> in a 29-	month-old girl. </a:t>
            </a:r>
            <a:r>
              <a:rPr lang="en-US" i="1" dirty="0" smtClean="0"/>
              <a:t>Clinical Pediatrics</a:t>
            </a:r>
            <a:r>
              <a:rPr lang="en-US" dirty="0" smtClean="0"/>
              <a:t>, 48, 951-953.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Stein, D. J., Grants, J. E., Franklin, M.E., </a:t>
            </a:r>
            <a:r>
              <a:rPr lang="en-US" dirty="0" err="1" smtClean="0"/>
              <a:t>Keuthen</a:t>
            </a:r>
            <a:r>
              <a:rPr lang="en-US" dirty="0" smtClean="0"/>
              <a:t>,	 N., </a:t>
            </a:r>
            <a:r>
              <a:rPr lang="en-US" dirty="0" err="1" smtClean="0"/>
              <a:t>Lochner</a:t>
            </a:r>
            <a:r>
              <a:rPr lang="en-US" dirty="0" smtClean="0"/>
              <a:t>, C., Singer, H.S., &amp; Woods, 	D.W.	 (2010).  	</a:t>
            </a:r>
            <a:r>
              <a:rPr lang="en-US" dirty="0" err="1" smtClean="0"/>
              <a:t>Trichotillomania</a:t>
            </a:r>
            <a:r>
              <a:rPr lang="en-US" dirty="0" smtClean="0"/>
              <a:t> (hair pulling disorder), skin picking disorder, and stereotypic movement disorder: toward DSM-	V.  </a:t>
            </a:r>
            <a:r>
              <a:rPr lang="en-US" i="1" dirty="0" smtClean="0"/>
              <a:t>Depression and Anxiety, 27, </a:t>
            </a:r>
            <a:r>
              <a:rPr lang="en-US" dirty="0" smtClean="0"/>
              <a:t>611-626.  doi:10.1002/da.20700</a:t>
            </a:r>
          </a:p>
          <a:p>
            <a:endParaRPr lang="en-US" dirty="0" smtClean="0"/>
          </a:p>
          <a:p>
            <a:r>
              <a:rPr lang="en-US" dirty="0" err="1" smtClean="0"/>
              <a:t>Tolin</a:t>
            </a:r>
            <a:r>
              <a:rPr lang="en-US" dirty="0" smtClean="0"/>
              <a:t>, D., Franklin, M., </a:t>
            </a:r>
            <a:r>
              <a:rPr lang="en-US" dirty="0" err="1" smtClean="0"/>
              <a:t>Diefenbach</a:t>
            </a:r>
            <a:r>
              <a:rPr lang="en-US" dirty="0" smtClean="0"/>
              <a:t>, G., Anderson, E., &amp; </a:t>
            </a:r>
            <a:r>
              <a:rPr lang="en-US" dirty="0" err="1" smtClean="0"/>
              <a:t>Meunier</a:t>
            </a:r>
            <a:r>
              <a:rPr lang="en-US" dirty="0" smtClean="0"/>
              <a:t>, S. (2007). Pediatric  </a:t>
            </a:r>
            <a:r>
              <a:rPr lang="en-US" dirty="0" err="1" smtClean="0"/>
              <a:t>trichotillomania</a:t>
            </a:r>
            <a:r>
              <a:rPr lang="en-US" dirty="0" smtClean="0"/>
              <a:t>: descriptive 	psychopathology and an open trial of cognitive behavioral therapy. </a:t>
            </a:r>
            <a:r>
              <a:rPr lang="en-US" i="1" dirty="0" smtClean="0"/>
              <a:t>Cognitive </a:t>
            </a:r>
            <a:r>
              <a:rPr lang="en-US" i="1" dirty="0" err="1" smtClean="0"/>
              <a:t>Behaviour</a:t>
            </a:r>
            <a:r>
              <a:rPr lang="en-US" i="1" dirty="0" smtClean="0"/>
              <a:t> Therapy</a:t>
            </a:r>
            <a:r>
              <a:rPr lang="en-US" dirty="0" smtClean="0"/>
              <a:t>, 36, 129-144. </a:t>
            </a:r>
          </a:p>
          <a:p>
            <a:endParaRPr lang="en-US" dirty="0" smtClean="0"/>
          </a:p>
          <a:p>
            <a:r>
              <a:rPr lang="en-US" dirty="0" err="1" smtClean="0"/>
              <a:t>Trichotillomania</a:t>
            </a:r>
            <a:r>
              <a:rPr lang="en-US" dirty="0" smtClean="0"/>
              <a:t> Learning Center. (2011). Treatment guidelines for </a:t>
            </a:r>
            <a:r>
              <a:rPr lang="en-US" dirty="0" err="1" smtClean="0"/>
              <a:t>trichotillomania</a:t>
            </a:r>
            <a:r>
              <a:rPr lang="en-US" dirty="0" smtClean="0"/>
              <a:t>, skin picking and other body focused repetitive 	behaviors.  Santa Cruz, CA: Author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Diagnostic criteria for 312.39 Trichotillomania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A.  Recurrent pulling out of one’s hair resulting in noticeable hair loss.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B.  An increasing sense of tension immediately before pulling out the hair or when attempting to resist the behavior.  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C.  Pleasure, gratification, or relief when pulling out the hair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D.  The disturbance is not better accounted for by another mental disorder and is not due to a general medical condition (e.g. dermatological condition)</a:t>
            </a:r>
          </a:p>
          <a:p>
            <a:endParaRPr lang="en-US" dirty="0" smtClean="0"/>
          </a:p>
          <a:p>
            <a:r>
              <a:rPr lang="en-US" dirty="0" smtClean="0"/>
              <a:t>E.  The disturbance causes significant distress or impairment in social, occupational, or other important areas of functioning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331720" y="6422660"/>
            <a:ext cx="4556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(American Psychiatric Association, 2000)</a:t>
            </a:r>
            <a:endParaRPr lang="en-US" dirty="0"/>
          </a:p>
        </p:txBody>
      </p:sp>
    </p:spTree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aseline="0" dirty="0" smtClean="0">
                <a:latin typeface="Times New Roman"/>
              </a:rPr>
              <a:t>General Information:</a:t>
            </a:r>
            <a:r>
              <a:rPr lang="en-US" dirty="0" smtClean="0">
                <a:latin typeface="Times New Roman"/>
              </a:rPr>
              <a:t> (continued)</a:t>
            </a:r>
            <a:endParaRPr lang="en-US" baseline="0" dirty="0" smtClean="0">
              <a:latin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</a:rPr>
              <a:t>Body Focused Repetitive Behaviors (</a:t>
            </a:r>
            <a:r>
              <a:rPr lang="en-US" dirty="0" smtClean="0"/>
              <a:t>BFRB)</a:t>
            </a:r>
          </a:p>
          <a:p>
            <a:pPr lvl="1"/>
            <a:r>
              <a:rPr lang="en-US" dirty="0" smtClean="0"/>
              <a:t>Trichotillomania, Skin-Picking</a:t>
            </a:r>
          </a:p>
          <a:p>
            <a:pPr lvl="2"/>
            <a:r>
              <a:rPr lang="en-US" dirty="0" smtClean="0"/>
              <a:t>Repetitive self-grooming behaviors in which pulling, picking, biting or scraping of the hair, skin or nails result in damage to the body</a:t>
            </a:r>
          </a:p>
          <a:p>
            <a:pPr lvl="8"/>
            <a:r>
              <a:rPr lang="en-US" dirty="0" smtClean="0"/>
              <a:t>                      (TLC, 2011)</a:t>
            </a:r>
          </a:p>
          <a:p>
            <a:pPr lvl="8"/>
            <a:endParaRPr lang="en-US" dirty="0" smtClean="0"/>
          </a:p>
          <a:p>
            <a:pPr lvl="8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8">
              <a:buNone/>
            </a:pPr>
            <a:r>
              <a:rPr lang="en-US" dirty="0" smtClean="0"/>
              <a:t>                                        		</a:t>
            </a:r>
          </a:p>
        </p:txBody>
      </p:sp>
      <p:pic>
        <p:nvPicPr>
          <p:cNvPr id="5" name="Picture 4" descr="Trichotillomani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00" y="3810000"/>
            <a:ext cx="4064000" cy="2594080"/>
          </a:xfrm>
          <a:prstGeom prst="rect">
            <a:avLst/>
          </a:prstGeom>
        </p:spPr>
      </p:pic>
    </p:spTree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en-US" baseline="0" dirty="0" smtClean="0">
                <a:latin typeface="Times New Roman"/>
              </a:rPr>
              <a:t>General </a:t>
            </a:r>
            <a:r>
              <a:rPr lang="en-US" dirty="0" smtClean="0">
                <a:latin typeface="Times New Roman"/>
              </a:rPr>
              <a:t>Information:</a:t>
            </a:r>
            <a:endParaRPr lang="en-US" baseline="0" dirty="0" smtClean="0">
              <a:latin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sz="quarter" idx="4294967295"/>
          </p:nvPr>
        </p:nvSpPr>
        <p:spPr>
          <a:xfrm>
            <a:off x="0" y="1527175"/>
            <a:ext cx="8504238" cy="4572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Also know as “Hair Pulling Disorder”</a:t>
            </a:r>
          </a:p>
          <a:p>
            <a:pPr lvl="1"/>
            <a:r>
              <a:rPr lang="en-US" dirty="0" smtClean="0"/>
              <a:t>Experts prefer this terms </a:t>
            </a:r>
          </a:p>
          <a:p>
            <a:pPr lvl="2"/>
            <a:r>
              <a:rPr lang="en-US" dirty="0" smtClean="0"/>
              <a:t>term “mania”</a:t>
            </a:r>
          </a:p>
          <a:p>
            <a:r>
              <a:rPr lang="en-US" dirty="0" smtClean="0"/>
              <a:t>Can be abbreviated</a:t>
            </a:r>
          </a:p>
          <a:p>
            <a:pPr lvl="1"/>
            <a:r>
              <a:rPr lang="en-US" dirty="0" smtClean="0"/>
              <a:t>TTM</a:t>
            </a:r>
          </a:p>
          <a:p>
            <a:pPr lvl="1"/>
            <a:r>
              <a:rPr lang="en-US" dirty="0" err="1" smtClean="0"/>
              <a:t>Trich</a:t>
            </a:r>
            <a:endParaRPr lang="en-US" dirty="0" smtClean="0"/>
          </a:p>
          <a:p>
            <a:r>
              <a:rPr lang="en-US" dirty="0" smtClean="0"/>
              <a:t>Until 20 years ago there was little focus or research on this disorder</a:t>
            </a:r>
          </a:p>
          <a:p>
            <a:r>
              <a:rPr lang="en-US" dirty="0" smtClean="0"/>
              <a:t>Hair is pulled from eyebrows, eyelashes, scalp, or other areas of the body</a:t>
            </a:r>
          </a:p>
          <a:p>
            <a:endParaRPr lang="en-US" dirty="0" smtClean="0"/>
          </a:p>
          <a:p>
            <a:endParaRPr lang="en-US" dirty="0" smtClean="0"/>
          </a:p>
          <a:p>
            <a:pPr algn="ctr">
              <a:buNone/>
            </a:pPr>
            <a:r>
              <a:rPr lang="en-US" dirty="0" smtClean="0"/>
              <a:t>(Trichotillomania Learning Center (TLC), 2011)</a:t>
            </a:r>
          </a:p>
          <a:p>
            <a:endParaRPr lang="en-US" dirty="0" smtClean="0"/>
          </a:p>
        </p:txBody>
      </p:sp>
      <p:pic>
        <p:nvPicPr>
          <p:cNvPr id="4" name="Picture 3" descr="img001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3566" y="987552"/>
            <a:ext cx="3450591" cy="2258568"/>
          </a:xfrm>
          <a:prstGeom prst="rect">
            <a:avLst/>
          </a:prstGeom>
        </p:spPr>
      </p:pic>
    </p:spTree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Focused Pulling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Automatic Pulling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Pulling with a compulsive quality </a:t>
            </a:r>
          </a:p>
          <a:p>
            <a:r>
              <a:rPr lang="en-US" dirty="0" smtClean="0"/>
              <a:t>May be in response to negative emotional state</a:t>
            </a:r>
          </a:p>
          <a:p>
            <a:pPr lvl="1"/>
            <a:r>
              <a:rPr lang="en-US" dirty="0" smtClean="0"/>
              <a:t>Stress, anxiety, anger, etc</a:t>
            </a:r>
          </a:p>
          <a:p>
            <a:r>
              <a:rPr lang="en-US" dirty="0" smtClean="0"/>
              <a:t>Fluctuation due to psychological stress associated with different ages  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Pulling without awareness</a:t>
            </a:r>
          </a:p>
          <a:p>
            <a:r>
              <a:rPr lang="en-US" dirty="0" smtClean="0"/>
              <a:t>No change from adolescence to adulthood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Hair Pulling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385259" y="6108909"/>
            <a:ext cx="2812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</a:t>
            </a:r>
            <a:r>
              <a:rPr lang="en-US" dirty="0" err="1" smtClean="0"/>
              <a:t>Flessner</a:t>
            </a:r>
            <a:r>
              <a:rPr lang="en-US" dirty="0" smtClean="0"/>
              <a:t> et al., 2009)</a:t>
            </a:r>
            <a:endParaRPr lang="en-US" dirty="0"/>
          </a:p>
        </p:txBody>
      </p:sp>
    </p:spTree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dirty="0" smtClean="0">
                <a:latin typeface="Times New Roman"/>
              </a:rPr>
              <a:t>Who does this disorder affect?</a:t>
            </a:r>
            <a:endParaRPr lang="en-US" baseline="0" dirty="0" smtClean="0">
              <a:latin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2-5% general public suffer from Trichotillomania	</a:t>
            </a:r>
          </a:p>
          <a:p>
            <a:pPr lvl="1"/>
            <a:r>
              <a:rPr lang="en-US" dirty="0" smtClean="0"/>
              <a:t>9 million Americans (TLC, 2011)</a:t>
            </a:r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All ages, genders, ethnicities, nationalities, and SES backgrounds are included  (TLC, 2011)</a:t>
            </a:r>
          </a:p>
          <a:p>
            <a:pPr lvl="1"/>
            <a:r>
              <a:rPr lang="en-US" dirty="0" smtClean="0"/>
              <a:t>Predominately seen in females (Stein et al., 2010)</a:t>
            </a:r>
          </a:p>
          <a:p>
            <a:pPr lvl="1"/>
            <a:r>
              <a:rPr lang="en-US" dirty="0" smtClean="0"/>
              <a:t>Usually begins in adolescence (Stein et al., 2010)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Developmental Differences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Changes in pulling sites</a:t>
            </a:r>
          </a:p>
          <a:p>
            <a:pPr lvl="1"/>
            <a:r>
              <a:rPr lang="en-US" dirty="0" smtClean="0"/>
              <a:t>Developmental Maturation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Stigma</a:t>
            </a:r>
          </a:p>
          <a:p>
            <a:pPr lvl="1"/>
            <a:r>
              <a:rPr lang="en-US" dirty="0" smtClean="0"/>
              <a:t>Women become more aware of stigma associated with disorder with increased age</a:t>
            </a:r>
          </a:p>
          <a:p>
            <a:pPr lvl="1"/>
            <a:r>
              <a:rPr lang="en-US" dirty="0" smtClean="0"/>
              <a:t>Rotating sites	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Anxiety</a:t>
            </a:r>
          </a:p>
          <a:p>
            <a:pPr lvl="1"/>
            <a:r>
              <a:rPr lang="en-US" dirty="0" smtClean="0"/>
              <a:t>Increases with age</a:t>
            </a:r>
          </a:p>
          <a:p>
            <a:pPr lvl="1"/>
            <a:r>
              <a:rPr lang="en-US" dirty="0" smtClean="0"/>
              <a:t>Physical anxiety most common 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385259" y="6108909"/>
            <a:ext cx="2812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</a:t>
            </a:r>
            <a:r>
              <a:rPr lang="en-US" dirty="0" err="1" smtClean="0"/>
              <a:t>Flessner</a:t>
            </a:r>
            <a:r>
              <a:rPr lang="en-US" dirty="0" smtClean="0"/>
              <a:t> et al., 2009)</a:t>
            </a:r>
            <a:endParaRPr lang="en-US" dirty="0"/>
          </a:p>
        </p:txBody>
      </p:sp>
    </p:spTree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Living with Trichotillomania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Social Impairment</a:t>
            </a:r>
          </a:p>
          <a:p>
            <a:r>
              <a:rPr lang="en-US" dirty="0" smtClean="0"/>
              <a:t>Interpersonal Impairment</a:t>
            </a:r>
          </a:p>
          <a:p>
            <a:r>
              <a:rPr lang="en-US" dirty="0" smtClean="0"/>
              <a:t>Shame</a:t>
            </a:r>
          </a:p>
          <a:p>
            <a:r>
              <a:rPr lang="en-US" dirty="0" smtClean="0"/>
              <a:t>Isolation</a:t>
            </a:r>
          </a:p>
          <a:p>
            <a:r>
              <a:rPr lang="en-US" dirty="0" smtClean="0"/>
              <a:t>Low-self esteem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Problems with school</a:t>
            </a:r>
          </a:p>
          <a:p>
            <a:r>
              <a:rPr lang="en-US" dirty="0" smtClean="0"/>
              <a:t>Lack of vocational interest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2286" y="4481286"/>
            <a:ext cx="7311571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**The therapist must address these issues and develop skills in these areas to prevent relapse.**</a:t>
            </a:r>
            <a:endParaRPr lang="en-US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4082143" y="6343614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(TLC, 2011)   </a:t>
            </a:r>
            <a:endParaRPr lang="en-US" dirty="0"/>
          </a:p>
        </p:txBody>
      </p:sp>
    </p:spTree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TTM and Alopecia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TTM and OCD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Can be mistaken for each other</a:t>
            </a:r>
          </a:p>
          <a:p>
            <a:r>
              <a:rPr lang="en-US" dirty="0" smtClean="0"/>
              <a:t>Typical way to differentiate:</a:t>
            </a:r>
          </a:p>
          <a:p>
            <a:pPr lvl="1"/>
            <a:r>
              <a:rPr lang="en-US" dirty="0" smtClean="0"/>
              <a:t>Hair is broken at different levels</a:t>
            </a:r>
          </a:p>
          <a:p>
            <a:pPr lvl="1"/>
            <a:r>
              <a:rPr lang="en-US" dirty="0" smtClean="0"/>
              <a:t>Damage to hair follicle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(</a:t>
            </a:r>
            <a:r>
              <a:rPr lang="en-US" dirty="0" err="1" smtClean="0"/>
              <a:t>Radmanesh</a:t>
            </a:r>
            <a:r>
              <a:rPr lang="en-US" dirty="0" smtClean="0"/>
              <a:t>, </a:t>
            </a:r>
            <a:r>
              <a:rPr lang="en-US" dirty="0" err="1" smtClean="0"/>
              <a:t>Shafiei</a:t>
            </a:r>
            <a:r>
              <a:rPr lang="en-US" dirty="0" smtClean="0"/>
              <a:t>, &amp; </a:t>
            </a:r>
            <a:r>
              <a:rPr lang="en-US" dirty="0" err="1" smtClean="0"/>
              <a:t>Naderi</a:t>
            </a:r>
            <a:r>
              <a:rPr lang="en-US" dirty="0" smtClean="0"/>
              <a:t>, 2006)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Share similar characteristics</a:t>
            </a:r>
          </a:p>
          <a:p>
            <a:r>
              <a:rPr lang="en-US" dirty="0" smtClean="0"/>
              <a:t>Respond to different treatments</a:t>
            </a:r>
          </a:p>
          <a:p>
            <a:r>
              <a:rPr lang="en-US" dirty="0" smtClean="0"/>
              <a:t>More similar to anxiety or impulse control disorder 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(</a:t>
            </a:r>
            <a:r>
              <a:rPr lang="en-US" dirty="0" err="1" smtClean="0"/>
              <a:t>Malhorta</a:t>
            </a:r>
            <a:r>
              <a:rPr lang="en-US" dirty="0" smtClean="0"/>
              <a:t> et al., 2008)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Mental Health Disorders</a:t>
            </a:r>
            <a:endParaRPr lang="en-US" dirty="0"/>
          </a:p>
        </p:txBody>
      </p:sp>
    </p:spTree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1315</TotalTime>
  <Words>1216</Words>
  <Application>Microsoft Macintosh PowerPoint</Application>
  <PresentationFormat>On-screen Show (4:3)</PresentationFormat>
  <Paragraphs>166</Paragraphs>
  <Slides>14</Slides>
  <Notes>4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Civic</vt:lpstr>
      <vt:lpstr>Trichotillomania</vt:lpstr>
      <vt:lpstr>Diagnostic criteria for 312.39 Trichotillomania</vt:lpstr>
      <vt:lpstr>General Information: (continued)</vt:lpstr>
      <vt:lpstr>General Information:</vt:lpstr>
      <vt:lpstr>Types of Hair Pulling</vt:lpstr>
      <vt:lpstr>Who does this disorder affect?</vt:lpstr>
      <vt:lpstr>Developmental Differences</vt:lpstr>
      <vt:lpstr>Living with Trichotillomania</vt:lpstr>
      <vt:lpstr>Other Mental Health Disorders</vt:lpstr>
      <vt:lpstr>Treatment</vt:lpstr>
      <vt:lpstr>Other Effective Treatments</vt:lpstr>
      <vt:lpstr>Case Study: Jennifer, age 29 months</vt:lpstr>
      <vt:lpstr>Resources:</vt:lpstr>
      <vt:lpstr>References: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Trichotillomania</dc:title>
  <dc:creator>Barbara Bisch</dc:creator>
  <cp:lastModifiedBy>Barbara Bisch</cp:lastModifiedBy>
  <cp:revision>17</cp:revision>
  <dcterms:created xsi:type="dcterms:W3CDTF">2012-06-27T02:47:51Z</dcterms:created>
  <dcterms:modified xsi:type="dcterms:W3CDTF">2012-06-27T02:49:12Z</dcterms:modified>
</cp:coreProperties>
</file>